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60" r:id="rId4"/>
  </p:sldIdLst>
  <p:sldSz cx="7556500" cy="10693400"/>
  <p:notesSz cx="6858000" cy="9144000"/>
  <p:embeddedFontLst>
    <p:embeddedFont>
      <p:font typeface="Montserrat" panose="00000500000000000000" pitchFamily="2" charset="0"/>
      <p:regular r:id="rId5"/>
    </p:embeddedFont>
    <p:embeddedFont>
      <p:font typeface="Montserrat Bold" panose="00000800000000000000" charset="0"/>
      <p:regular r:id="rId6"/>
    </p:embeddedFont>
    <p:embeddedFont>
      <p:font typeface="Open Sauce" panose="020B0604020202020204" charset="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1" d="100"/>
          <a:sy n="51" d="100"/>
        </p:scale>
        <p:origin x="2616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ableStyles" Target="tableStyles.xml"/><Relationship Id="rId5" Type="http://schemas.openxmlformats.org/officeDocument/2006/relationships/font" Target="fonts/font1.fntdata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136262" y="6644051"/>
            <a:ext cx="3287476" cy="3291949"/>
          </a:xfrm>
          <a:custGeom>
            <a:avLst/>
            <a:gdLst/>
            <a:ahLst/>
            <a:cxnLst/>
            <a:rect l="l" t="t" r="r" b="b"/>
            <a:pathLst>
              <a:path w="3287476" h="3291949">
                <a:moveTo>
                  <a:pt x="0" y="0"/>
                </a:moveTo>
                <a:lnTo>
                  <a:pt x="3287476" y="0"/>
                </a:lnTo>
                <a:lnTo>
                  <a:pt x="3287476" y="3291949"/>
                </a:lnTo>
                <a:lnTo>
                  <a:pt x="0" y="32919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753840" y="82267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  <p:sp>
        <p:nvSpPr>
          <p:cNvPr id="6" name="Freeform 6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8" name="Group 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1BA9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A9DDC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498252" y="3597616"/>
            <a:ext cx="6048000" cy="1974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have just come to the end of the Appreciate module in the myHappymind programme. </a:t>
            </a:r>
          </a:p>
          <a:p>
            <a:pPr algn="l">
              <a:lnSpc>
                <a:spcPts val="1959"/>
              </a:lnSpc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 have learnt: </a:t>
            </a:r>
          </a:p>
          <a:p>
            <a:pPr algn="l">
              <a:lnSpc>
                <a:spcPts val="1959"/>
              </a:lnSpc>
            </a:pPr>
            <a:endParaRPr lang="en-US" sz="1399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develop an Attitude of Gratitude </a:t>
            </a: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be grateful for others, experiences and ourselves.</a:t>
            </a:r>
          </a:p>
          <a:p>
            <a:pPr marL="302259" lvl="1" indent="-151129" algn="l">
              <a:lnSpc>
                <a:spcPts val="1959"/>
              </a:lnSpc>
              <a:spcBef>
                <a:spcPct val="0"/>
              </a:spcBef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giving and receiving gratitude makes us feel.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2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756000" y="4499524"/>
            <a:ext cx="6045840" cy="1190977"/>
            <a:chOff x="0" y="0"/>
            <a:chExt cx="3287965" cy="6477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287977" cy="647700"/>
            </a:xfrm>
            <a:custGeom>
              <a:avLst/>
              <a:gdLst/>
              <a:ahLst/>
              <a:cxnLst/>
              <a:rect l="l" t="t" r="r" b="b"/>
              <a:pathLst>
                <a:path w="3287977" h="647700">
                  <a:moveTo>
                    <a:pt x="2963370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3370" y="488232"/>
                  </a:lnTo>
                  <a:cubicBezTo>
                    <a:pt x="3161528" y="488232"/>
                    <a:pt x="3287965" y="364720"/>
                    <a:pt x="3287965" y="241300"/>
                  </a:cubicBezTo>
                  <a:cubicBezTo>
                    <a:pt x="3287977" y="123512"/>
                    <a:pt x="3161528" y="0"/>
                    <a:pt x="2963370" y="0"/>
                  </a:cubicBezTo>
                  <a:close/>
                </a:path>
              </a:pathLst>
            </a:custGeom>
            <a:solidFill>
              <a:srgbClr val="51BA9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9525"/>
              <a:ext cx="3287965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have you been grateful for today and how did you show it? 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56000" y="7495847"/>
            <a:ext cx="3281748" cy="1190977"/>
            <a:chOff x="0" y="0"/>
            <a:chExt cx="1784743" cy="6477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84755" cy="647700"/>
            </a:xfrm>
            <a:custGeom>
              <a:avLst/>
              <a:gdLst/>
              <a:ahLst/>
              <a:cxnLst/>
              <a:rect l="l" t="t" r="r" b="b"/>
              <a:pathLst>
                <a:path w="1784755" h="647700">
                  <a:moveTo>
                    <a:pt x="1485757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1485757" y="488232"/>
                  </a:lnTo>
                  <a:cubicBezTo>
                    <a:pt x="1658306" y="488232"/>
                    <a:pt x="1784743" y="364720"/>
                    <a:pt x="1784743" y="241300"/>
                  </a:cubicBezTo>
                  <a:cubicBezTo>
                    <a:pt x="1784755" y="123512"/>
                    <a:pt x="1658306" y="0"/>
                    <a:pt x="1485757" y="0"/>
                  </a:cubicBezTo>
                  <a:close/>
                </a:path>
              </a:pathLst>
            </a:custGeom>
            <a:solidFill>
              <a:srgbClr val="51BA9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9525"/>
              <a:ext cx="1784743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How does it make you feel when you give or receive gratitude?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3840" y="5940848"/>
            <a:ext cx="6048000" cy="1190977"/>
            <a:chOff x="0" y="0"/>
            <a:chExt cx="3289140" cy="6477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89152" cy="647700"/>
            </a:xfrm>
            <a:custGeom>
              <a:avLst/>
              <a:gdLst/>
              <a:ahLst/>
              <a:cxnLst/>
              <a:rect l="l" t="t" r="r" b="b"/>
              <a:pathLst>
                <a:path w="3289152" h="647700">
                  <a:moveTo>
                    <a:pt x="2964525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4525" y="488232"/>
                  </a:lnTo>
                  <a:cubicBezTo>
                    <a:pt x="3162702" y="488232"/>
                    <a:pt x="3289140" y="364720"/>
                    <a:pt x="3289140" y="241300"/>
                  </a:cubicBezTo>
                  <a:cubicBezTo>
                    <a:pt x="3289152" y="123512"/>
                    <a:pt x="3162702" y="0"/>
                    <a:pt x="2964525" y="0"/>
                  </a:cubicBezTo>
                  <a:close/>
                </a:path>
              </a:pathLst>
            </a:custGeom>
            <a:solidFill>
              <a:srgbClr val="51BA9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9525"/>
              <a:ext cx="3289140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are the three categories on the Wheel of Gratitude?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4" name="Group 14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1BA9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A9DDC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4037748" y="6778690"/>
            <a:ext cx="3817116" cy="3816268"/>
          </a:xfrm>
          <a:custGeom>
            <a:avLst/>
            <a:gdLst/>
            <a:ahLst/>
            <a:cxnLst/>
            <a:rect l="l" t="t" r="r" b="b"/>
            <a:pathLst>
              <a:path w="3817116" h="3816268">
                <a:moveTo>
                  <a:pt x="0" y="0"/>
                </a:moveTo>
                <a:lnTo>
                  <a:pt x="3817116" y="0"/>
                </a:lnTo>
                <a:lnTo>
                  <a:pt x="3817116" y="3816268"/>
                </a:lnTo>
                <a:lnTo>
                  <a:pt x="0" y="381626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TextBox 21"/>
          <p:cNvSpPr txBox="1"/>
          <p:nvPr/>
        </p:nvSpPr>
        <p:spPr>
          <a:xfrm>
            <a:off x="753840" y="3609087"/>
            <a:ext cx="6048000" cy="48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not ask your children to tell you what they have learnt?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Here are some questions to help you: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6000" y="8505583"/>
            <a:ext cx="6048000" cy="1430417"/>
            <a:chOff x="0" y="0"/>
            <a:chExt cx="2167467" cy="51262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67467" cy="512629"/>
            </a:xfrm>
            <a:custGeom>
              <a:avLst/>
              <a:gdLst/>
              <a:ahLst/>
              <a:cxnLst/>
              <a:rect l="l" t="t" r="r" b="b"/>
              <a:pathLst>
                <a:path w="2167467" h="512629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465266"/>
                  </a:lnTo>
                  <a:cubicBezTo>
                    <a:pt x="2167467" y="477828"/>
                    <a:pt x="2162477" y="489875"/>
                    <a:pt x="2153595" y="498757"/>
                  </a:cubicBezTo>
                  <a:cubicBezTo>
                    <a:pt x="2144712" y="507639"/>
                    <a:pt x="2132665" y="512629"/>
                    <a:pt x="2120104" y="512629"/>
                  </a:cubicBezTo>
                  <a:lnTo>
                    <a:pt x="47363" y="512629"/>
                  </a:lnTo>
                  <a:cubicBezTo>
                    <a:pt x="21205" y="512629"/>
                    <a:pt x="0" y="491424"/>
                    <a:pt x="0" y="465266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CC99C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2167467" cy="541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To access the materials just go to </a:t>
              </a: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and enter your name, email and authentication code.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3840" y="3701617"/>
            <a:ext cx="6050160" cy="22218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Log onto the parent app for more information about the Appreciate module and how you can support your child at home.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are lots of activities you can do together including creating a thankful tree, listening to the story and song, plus much more.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is a whole Kid’s Zone for your child to enjoy with interactive games. As well as resources for grown-ups too.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" name="Group 15"/>
          <p:cNvGrpSpPr/>
          <p:nvPr/>
        </p:nvGrpSpPr>
        <p:grpSpPr>
          <a:xfrm>
            <a:off x="4826939" y="6243500"/>
            <a:ext cx="1974901" cy="197490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CC99C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4915982" y="7277313"/>
            <a:ext cx="1796816" cy="941088"/>
          </a:xfrm>
          <a:custGeom>
            <a:avLst/>
            <a:gdLst/>
            <a:ahLst/>
            <a:cxnLst/>
            <a:rect l="l" t="t" r="r" b="b"/>
            <a:pathLst>
              <a:path w="1796816" h="941088">
                <a:moveTo>
                  <a:pt x="0" y="0"/>
                </a:moveTo>
                <a:lnTo>
                  <a:pt x="1796816" y="0"/>
                </a:lnTo>
                <a:lnTo>
                  <a:pt x="1796816" y="941088"/>
                </a:lnTo>
                <a:lnTo>
                  <a:pt x="0" y="9410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41984" r="-127537" b="-318107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9" name="Group 19"/>
          <p:cNvGrpSpPr/>
          <p:nvPr/>
        </p:nvGrpSpPr>
        <p:grpSpPr>
          <a:xfrm>
            <a:off x="2791436" y="6242013"/>
            <a:ext cx="1974901" cy="1974901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53840" y="6243500"/>
            <a:ext cx="1974901" cy="197490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5C5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1531929">
            <a:off x="3292569" y="6364035"/>
            <a:ext cx="970541" cy="1815035"/>
          </a:xfrm>
          <a:custGeom>
            <a:avLst/>
            <a:gdLst/>
            <a:ahLst/>
            <a:cxnLst/>
            <a:rect l="l" t="t" r="r" b="b"/>
            <a:pathLst>
              <a:path w="970541" h="1815035">
                <a:moveTo>
                  <a:pt x="0" y="0"/>
                </a:moveTo>
                <a:lnTo>
                  <a:pt x="970542" y="0"/>
                </a:lnTo>
                <a:lnTo>
                  <a:pt x="970542" y="1815036"/>
                </a:lnTo>
                <a:lnTo>
                  <a:pt x="0" y="18150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11758" r="-127537" b="-1709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TextBox 26"/>
          <p:cNvSpPr txBox="1"/>
          <p:nvPr/>
        </p:nvSpPr>
        <p:spPr>
          <a:xfrm>
            <a:off x="5141885" y="6355066"/>
            <a:ext cx="1345009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Educate yourself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833121" y="6660093"/>
            <a:ext cx="1879785" cy="617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Learn all about what your children are learning in school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01398" y="6355066"/>
            <a:ext cx="1923363" cy="407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for Parents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17067" y="6959178"/>
            <a:ext cx="1692024" cy="826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Exclusively for parents with children at a myHappymind School or Nursery.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250</Words>
  <Application>Microsoft Office PowerPoint</Application>
  <PresentationFormat>Custom</PresentationFormat>
  <Paragraphs>32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Calibri</vt:lpstr>
      <vt:lpstr>Arial</vt:lpstr>
      <vt:lpstr>Montserrat</vt:lpstr>
      <vt:lpstr>Montserrat Bold</vt:lpstr>
      <vt:lpstr>Open Sauce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Newsletter APP</dc:title>
  <cp:lastModifiedBy>Mrs Akram</cp:lastModifiedBy>
  <cp:revision>2</cp:revision>
  <dcterms:created xsi:type="dcterms:W3CDTF">2006-08-16T00:00:00Z</dcterms:created>
  <dcterms:modified xsi:type="dcterms:W3CDTF">2025-12-16T10:01:56Z</dcterms:modified>
  <dc:identifier>DAGMsBaIjbI</dc:identifier>
</cp:coreProperties>
</file>