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9" r:id="rId3"/>
    <p:sldId id="260" r:id="rId4"/>
  </p:sldIdLst>
  <p:sldSz cx="7556500" cy="10693400"/>
  <p:notesSz cx="6858000" cy="9144000"/>
  <p:embeddedFontLst>
    <p:embeddedFont>
      <p:font typeface="Montserrat" panose="00000500000000000000" pitchFamily="2" charset="0"/>
      <p:regular r:id="rId5"/>
    </p:embeddedFont>
    <p:embeddedFont>
      <p:font typeface="Montserrat Bold" panose="00000800000000000000" charset="0"/>
      <p:regular r:id="rId6"/>
    </p:embeddedFont>
    <p:embeddedFont>
      <p:font typeface="Open Sauce" panose="020B060402020202020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2616" y="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ableStyles" Target="tableStyles.xml"/><Relationship Id="rId5" Type="http://schemas.openxmlformats.org/officeDocument/2006/relationships/font" Target="fonts/font1.fntdata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2113185" y="6625447"/>
            <a:ext cx="3310553" cy="3310553"/>
          </a:xfrm>
          <a:custGeom>
            <a:avLst/>
            <a:gdLst/>
            <a:ahLst/>
            <a:cxnLst/>
            <a:rect l="l" t="t" r="r" b="b"/>
            <a:pathLst>
              <a:path w="3310553" h="3310553">
                <a:moveTo>
                  <a:pt x="0" y="0"/>
                </a:moveTo>
                <a:lnTo>
                  <a:pt x="3310553" y="0"/>
                </a:lnTo>
                <a:lnTo>
                  <a:pt x="3310553" y="3310553"/>
                </a:lnTo>
                <a:lnTo>
                  <a:pt x="0" y="33105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498252" y="3597616"/>
            <a:ext cx="6048000" cy="1974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spc="-20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We have just come to the end of the last module - ‘Engage’ in the myHappymind programme. </a:t>
            </a:r>
          </a:p>
          <a:p>
            <a:pPr algn="l">
              <a:lnSpc>
                <a:spcPts val="1959"/>
              </a:lnSpc>
            </a:pPr>
            <a:endParaRPr lang="en-US" sz="1399" spc="-20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We have learnt: </a:t>
            </a:r>
          </a:p>
          <a:p>
            <a:pPr algn="l">
              <a:lnSpc>
                <a:spcPts val="1959"/>
              </a:lnSpc>
            </a:pPr>
            <a:endParaRPr lang="en-US" sz="1399" b="1">
              <a:solidFill>
                <a:srgbClr val="000000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Why it is important to have goals that we are passionate about.</a:t>
            </a:r>
          </a:p>
          <a:p>
            <a:pPr marL="302259" lvl="1" indent="-151129" algn="l">
              <a:lnSpc>
                <a:spcPts val="1959"/>
              </a:lnSpc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How to set our own goals.</a:t>
            </a:r>
          </a:p>
          <a:p>
            <a:pPr marL="302259" lvl="1" indent="-151129" algn="l">
              <a:lnSpc>
                <a:spcPts val="1959"/>
              </a:lnSpc>
              <a:spcBef>
                <a:spcPct val="0"/>
              </a:spcBef>
              <a:buFont typeface="Arial"/>
              <a:buChar char="•"/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That when we feel good, we do good.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2</a:t>
            </a:r>
          </a:p>
        </p:txBody>
      </p:sp>
      <p:sp>
        <p:nvSpPr>
          <p:cNvPr id="6" name="Freeform 6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CE2A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Engage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756000" y="4499524"/>
            <a:ext cx="6045840" cy="1190977"/>
            <a:chOff x="0" y="0"/>
            <a:chExt cx="3287965" cy="6477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287977" cy="647700"/>
            </a:xfrm>
            <a:custGeom>
              <a:avLst/>
              <a:gdLst/>
              <a:ahLst/>
              <a:cxnLst/>
              <a:rect l="l" t="t" r="r" b="b"/>
              <a:pathLst>
                <a:path w="3287977" h="647700">
                  <a:moveTo>
                    <a:pt x="2963370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3370" y="488232"/>
                  </a:lnTo>
                  <a:cubicBezTo>
                    <a:pt x="3161528" y="488232"/>
                    <a:pt x="3287965" y="364720"/>
                    <a:pt x="3287965" y="241300"/>
                  </a:cubicBezTo>
                  <a:cubicBezTo>
                    <a:pt x="3287977" y="123512"/>
                    <a:pt x="3161528" y="0"/>
                    <a:pt x="2963370" y="0"/>
                  </a:cubicBez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9525"/>
              <a:ext cx="3287965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is a Big Dream Goal and what is yours? 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56000" y="7495847"/>
            <a:ext cx="3281748" cy="1190977"/>
            <a:chOff x="0" y="0"/>
            <a:chExt cx="1784743" cy="6477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784755" cy="647700"/>
            </a:xfrm>
            <a:custGeom>
              <a:avLst/>
              <a:gdLst/>
              <a:ahLst/>
              <a:cxnLst/>
              <a:rect l="l" t="t" r="r" b="b"/>
              <a:pathLst>
                <a:path w="1784755" h="647700">
                  <a:moveTo>
                    <a:pt x="1485757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1485757" y="488232"/>
                  </a:lnTo>
                  <a:cubicBezTo>
                    <a:pt x="1658306" y="488232"/>
                    <a:pt x="1784743" y="364720"/>
                    <a:pt x="1784743" y="241300"/>
                  </a:cubicBezTo>
                  <a:cubicBezTo>
                    <a:pt x="1784755" y="123512"/>
                    <a:pt x="1658306" y="0"/>
                    <a:pt x="1485757" y="0"/>
                  </a:cubicBez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9525"/>
              <a:ext cx="1784743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Do setting goals help you to feel good?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753840" y="5940848"/>
            <a:ext cx="6048000" cy="1190977"/>
            <a:chOff x="0" y="0"/>
            <a:chExt cx="3289140" cy="6477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289152" cy="647700"/>
            </a:xfrm>
            <a:custGeom>
              <a:avLst/>
              <a:gdLst/>
              <a:ahLst/>
              <a:cxnLst/>
              <a:rect l="l" t="t" r="r" b="b"/>
              <a:pathLst>
                <a:path w="3289152" h="647700">
                  <a:moveTo>
                    <a:pt x="2964525" y="0"/>
                  </a:moveTo>
                  <a:lnTo>
                    <a:pt x="282407" y="0"/>
                  </a:lnTo>
                  <a:cubicBezTo>
                    <a:pt x="126426" y="0"/>
                    <a:pt x="0" y="123512"/>
                    <a:pt x="0" y="241300"/>
                  </a:cubicBezTo>
                  <a:cubicBezTo>
                    <a:pt x="0" y="322669"/>
                    <a:pt x="66279" y="417810"/>
                    <a:pt x="162037" y="461951"/>
                  </a:cubicBezTo>
                  <a:lnTo>
                    <a:pt x="162037" y="647700"/>
                  </a:lnTo>
                  <a:lnTo>
                    <a:pt x="353844" y="488232"/>
                  </a:lnTo>
                  <a:lnTo>
                    <a:pt x="2964525" y="488232"/>
                  </a:lnTo>
                  <a:cubicBezTo>
                    <a:pt x="3162702" y="488232"/>
                    <a:pt x="3289140" y="364720"/>
                    <a:pt x="3289140" y="241300"/>
                  </a:cubicBezTo>
                  <a:cubicBezTo>
                    <a:pt x="3289152" y="123512"/>
                    <a:pt x="3162702" y="0"/>
                    <a:pt x="2964525" y="0"/>
                  </a:cubicBez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9525"/>
              <a:ext cx="3289140" cy="4476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59"/>
                </a:lnSpc>
              </a:pPr>
              <a:r>
                <a:rPr lang="en-US" sz="1399" b="1">
                  <a:solidFill>
                    <a:srgbClr val="FCF7F2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What are 3 steps to set a goal?</a:t>
              </a:r>
            </a:p>
          </p:txBody>
        </p:sp>
      </p:grpSp>
      <p:sp>
        <p:nvSpPr>
          <p:cNvPr id="12" name="Freeform 12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6347115" y="2071286"/>
            <a:ext cx="714633" cy="714633"/>
          </a:xfrm>
          <a:custGeom>
            <a:avLst/>
            <a:gdLst/>
            <a:ahLst/>
            <a:cxnLst/>
            <a:rect l="l" t="t" r="r" b="b"/>
            <a:pathLst>
              <a:path w="714633" h="714633">
                <a:moveTo>
                  <a:pt x="0" y="0"/>
                </a:moveTo>
                <a:lnTo>
                  <a:pt x="714633" y="0"/>
                </a:lnTo>
                <a:lnTo>
                  <a:pt x="714633" y="714633"/>
                </a:lnTo>
                <a:lnTo>
                  <a:pt x="0" y="7146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4" name="Group 14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E9D66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0" y="3052619"/>
            <a:ext cx="7560000" cy="231492"/>
            <a:chOff x="0" y="0"/>
            <a:chExt cx="2709333" cy="8296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ECE2A5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20" name="Freeform 20"/>
          <p:cNvSpPr/>
          <p:nvPr/>
        </p:nvSpPr>
        <p:spPr>
          <a:xfrm>
            <a:off x="3522252" y="6909701"/>
            <a:ext cx="3539496" cy="3538710"/>
          </a:xfrm>
          <a:custGeom>
            <a:avLst/>
            <a:gdLst/>
            <a:ahLst/>
            <a:cxnLst/>
            <a:rect l="l" t="t" r="r" b="b"/>
            <a:pathLst>
              <a:path w="3539496" h="3538710">
                <a:moveTo>
                  <a:pt x="0" y="0"/>
                </a:moveTo>
                <a:lnTo>
                  <a:pt x="3539496" y="0"/>
                </a:lnTo>
                <a:lnTo>
                  <a:pt x="3539496" y="3538710"/>
                </a:lnTo>
                <a:lnTo>
                  <a:pt x="0" y="353871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" name="TextBox 21"/>
          <p:cNvSpPr txBox="1"/>
          <p:nvPr/>
        </p:nvSpPr>
        <p:spPr>
          <a:xfrm>
            <a:off x="753840" y="3609087"/>
            <a:ext cx="6048000" cy="488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Why not ask your children to tell you what they have learnt?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r>
              <a:rPr lang="en-US" sz="1399" b="1">
                <a:solidFill>
                  <a:srgbClr val="000000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Here are some questions to help you: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3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56000" y="1592985"/>
            <a:ext cx="6268684" cy="1024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19"/>
              </a:lnSpc>
            </a:pPr>
            <a:r>
              <a:rPr lang="en-US" sz="7199" b="1" spc="-107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Engage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58368" y="10525353"/>
            <a:ext cx="9824528" cy="301213"/>
          </a:xfrm>
          <a:custGeom>
            <a:avLst/>
            <a:gdLst/>
            <a:ahLst/>
            <a:cxnLst/>
            <a:rect l="l" t="t" r="r" b="b"/>
            <a:pathLst>
              <a:path w="9824528" h="301213">
                <a:moveTo>
                  <a:pt x="0" y="0"/>
                </a:moveTo>
                <a:lnTo>
                  <a:pt x="9824528" y="0"/>
                </a:lnTo>
                <a:lnTo>
                  <a:pt x="9824528" y="301213"/>
                </a:lnTo>
                <a:lnTo>
                  <a:pt x="0" y="30121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22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0" y="0"/>
            <a:ext cx="7560000" cy="3052619"/>
            <a:chOff x="0" y="0"/>
            <a:chExt cx="2709333" cy="109399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09333" cy="1093990"/>
            </a:xfrm>
            <a:custGeom>
              <a:avLst/>
              <a:gdLst/>
              <a:ahLst/>
              <a:cxnLst/>
              <a:rect l="l" t="t" r="r" b="b"/>
              <a:pathLst>
                <a:path w="2709333" h="1093990">
                  <a:moveTo>
                    <a:pt x="0" y="0"/>
                  </a:moveTo>
                  <a:lnTo>
                    <a:pt x="2709333" y="0"/>
                  </a:lnTo>
                  <a:lnTo>
                    <a:pt x="2709333" y="1093990"/>
                  </a:lnTo>
                  <a:lnTo>
                    <a:pt x="0" y="1093990"/>
                  </a:lnTo>
                  <a:close/>
                </a:path>
              </a:pathLst>
            </a:custGeom>
            <a:solidFill>
              <a:srgbClr val="C080B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19050"/>
              <a:ext cx="2709333" cy="11130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0" y="3052619"/>
            <a:ext cx="7560000" cy="231492"/>
            <a:chOff x="0" y="0"/>
            <a:chExt cx="2709333" cy="8296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709333" cy="82962"/>
            </a:xfrm>
            <a:custGeom>
              <a:avLst/>
              <a:gdLst/>
              <a:ahLst/>
              <a:cxnLst/>
              <a:rect l="l" t="t" r="r" b="b"/>
              <a:pathLst>
                <a:path w="2709333" h="82962">
                  <a:moveTo>
                    <a:pt x="0" y="0"/>
                  </a:moveTo>
                  <a:lnTo>
                    <a:pt x="2709333" y="0"/>
                  </a:lnTo>
                  <a:lnTo>
                    <a:pt x="2709333" y="82962"/>
                  </a:lnTo>
                  <a:lnTo>
                    <a:pt x="0" y="82962"/>
                  </a:lnTo>
                  <a:close/>
                </a:path>
              </a:pathLst>
            </a:custGeom>
            <a:solidFill>
              <a:srgbClr val="D9B3D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2709333" cy="1020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399"/>
                </a:lnSpc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3522252" y="10169605"/>
            <a:ext cx="515496" cy="174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0"/>
              </a:lnSpc>
              <a:spcBef>
                <a:spcPct val="0"/>
              </a:spcBef>
            </a:pPr>
            <a:r>
              <a:rPr lang="en-US" sz="1000" spc="-50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4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56000" y="813150"/>
            <a:ext cx="6048000" cy="1695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00"/>
              </a:lnSpc>
              <a:spcBef>
                <a:spcPct val="0"/>
              </a:spcBef>
            </a:pPr>
            <a:r>
              <a:rPr lang="en-US" sz="6000" b="1" u="none" strike="noStrike" spc="-90">
                <a:solidFill>
                  <a:srgbClr val="FCF7F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Support your child at home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756000" y="8505583"/>
            <a:ext cx="6048000" cy="1430417"/>
            <a:chOff x="0" y="0"/>
            <a:chExt cx="2167467" cy="51262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67467" cy="512629"/>
            </a:xfrm>
            <a:custGeom>
              <a:avLst/>
              <a:gdLst/>
              <a:ahLst/>
              <a:cxnLst/>
              <a:rect l="l" t="t" r="r" b="b"/>
              <a:pathLst>
                <a:path w="2167467" h="512629">
                  <a:moveTo>
                    <a:pt x="47363" y="0"/>
                  </a:moveTo>
                  <a:lnTo>
                    <a:pt x="2120104" y="0"/>
                  </a:lnTo>
                  <a:cubicBezTo>
                    <a:pt x="2146262" y="0"/>
                    <a:pt x="2167467" y="21205"/>
                    <a:pt x="2167467" y="47363"/>
                  </a:cubicBezTo>
                  <a:lnTo>
                    <a:pt x="2167467" y="465266"/>
                  </a:lnTo>
                  <a:cubicBezTo>
                    <a:pt x="2167467" y="477828"/>
                    <a:pt x="2162477" y="489875"/>
                    <a:pt x="2153595" y="498757"/>
                  </a:cubicBezTo>
                  <a:cubicBezTo>
                    <a:pt x="2144712" y="507639"/>
                    <a:pt x="2132665" y="512629"/>
                    <a:pt x="2120104" y="512629"/>
                  </a:cubicBezTo>
                  <a:lnTo>
                    <a:pt x="47363" y="512629"/>
                  </a:lnTo>
                  <a:cubicBezTo>
                    <a:pt x="21205" y="512629"/>
                    <a:pt x="0" y="491424"/>
                    <a:pt x="0" y="465266"/>
                  </a:cubicBezTo>
                  <a:lnTo>
                    <a:pt x="0" y="47363"/>
                  </a:lnTo>
                  <a:cubicBezTo>
                    <a:pt x="0" y="21205"/>
                    <a:pt x="21205" y="0"/>
                    <a:pt x="47363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rnd">
              <a:solidFill>
                <a:srgbClr val="CC99C2"/>
              </a:solidFill>
              <a:prstDash val="solid"/>
              <a:rou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2167467" cy="541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To access the materials just go to </a:t>
              </a:r>
              <a:r>
                <a:rPr lang="en-US" sz="1299" b="1">
                  <a:solidFill>
                    <a:srgbClr val="000000"/>
                  </a:solidFill>
                  <a:latin typeface="Montserrat Bold"/>
                  <a:ea typeface="Montserrat Bold"/>
                  <a:cs typeface="Montserrat Bold"/>
                  <a:sym typeface="Montserrat Bold"/>
                </a:rPr>
                <a:t>https://myhappymind.org/parent-resources</a:t>
              </a: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 and enter your name, email and authentication code.</a:t>
              </a:r>
            </a:p>
            <a:p>
              <a:pPr algn="ctr">
                <a:lnSpc>
                  <a:spcPts val="1819"/>
                </a:lnSpc>
              </a:pPr>
              <a:endParaRPr lang="en-US" sz="12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endParaRPr>
            </a:p>
            <a:p>
              <a:pPr algn="ctr">
                <a:lnSpc>
                  <a:spcPts val="1819"/>
                </a:lnSpc>
              </a:pPr>
              <a:r>
                <a:rPr lang="en-US" sz="1299">
                  <a:solidFill>
                    <a:srgbClr val="000000"/>
                  </a:solidFill>
                  <a:latin typeface="Montserrat"/>
                  <a:ea typeface="Montserrat"/>
                  <a:cs typeface="Montserrat"/>
                  <a:sym typeface="Montserrat"/>
                </a:rPr>
                <a:t>(Please contact your school for your authentication code.)</a:t>
              </a: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753840" y="3701929"/>
            <a:ext cx="6050160" cy="22208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Log onto the parent app for more information about the Engage module and how you can support your child at home.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are lots of activites you can do together including listening to the story and song, plus much more.</a:t>
            </a:r>
          </a:p>
          <a:p>
            <a:pPr algn="l">
              <a:lnSpc>
                <a:spcPts val="1959"/>
              </a:lnSpc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algn="l">
              <a:lnSpc>
                <a:spcPts val="1959"/>
              </a:lnSpc>
            </a:pPr>
            <a:r>
              <a:rPr lang="en-US" sz="1399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There is a whole Kid’s Zone for your child to enjoy with interactive games. As well as resources for grown-ups too. </a:t>
            </a:r>
          </a:p>
          <a:p>
            <a:pPr algn="l">
              <a:lnSpc>
                <a:spcPts val="1959"/>
              </a:lnSpc>
              <a:spcBef>
                <a:spcPct val="0"/>
              </a:spcBef>
            </a:pPr>
            <a:endParaRPr lang="en-US" sz="1399">
              <a:solidFill>
                <a:srgbClr val="00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Group 15"/>
          <p:cNvGrpSpPr/>
          <p:nvPr/>
        </p:nvGrpSpPr>
        <p:grpSpPr>
          <a:xfrm>
            <a:off x="4826939" y="6068274"/>
            <a:ext cx="1974901" cy="197490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CC99C2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4915982" y="7102087"/>
            <a:ext cx="1796816" cy="941088"/>
          </a:xfrm>
          <a:custGeom>
            <a:avLst/>
            <a:gdLst/>
            <a:ahLst/>
            <a:cxnLst/>
            <a:rect l="l" t="t" r="r" b="b"/>
            <a:pathLst>
              <a:path w="1796816" h="941088">
                <a:moveTo>
                  <a:pt x="0" y="0"/>
                </a:moveTo>
                <a:lnTo>
                  <a:pt x="1796816" y="0"/>
                </a:lnTo>
                <a:lnTo>
                  <a:pt x="1796816" y="941088"/>
                </a:lnTo>
                <a:lnTo>
                  <a:pt x="0" y="9410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41984" r="-127537" b="-318107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9" name="Group 19"/>
          <p:cNvGrpSpPr/>
          <p:nvPr/>
        </p:nvGrpSpPr>
        <p:grpSpPr>
          <a:xfrm>
            <a:off x="2791436" y="6066787"/>
            <a:ext cx="1974901" cy="1974901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E08F8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753840" y="6068274"/>
            <a:ext cx="1974901" cy="197490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55C59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812800" cy="831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679"/>
                </a:lnSpc>
              </a:pPr>
              <a:endParaRPr/>
            </a:p>
          </p:txBody>
        </p:sp>
      </p:grpSp>
      <p:sp>
        <p:nvSpPr>
          <p:cNvPr id="25" name="Freeform 25"/>
          <p:cNvSpPr/>
          <p:nvPr/>
        </p:nvSpPr>
        <p:spPr>
          <a:xfrm rot="1531929">
            <a:off x="3292569" y="6188809"/>
            <a:ext cx="970541" cy="1815035"/>
          </a:xfrm>
          <a:custGeom>
            <a:avLst/>
            <a:gdLst/>
            <a:ahLst/>
            <a:cxnLst/>
            <a:rect l="l" t="t" r="r" b="b"/>
            <a:pathLst>
              <a:path w="970541" h="1815035">
                <a:moveTo>
                  <a:pt x="0" y="0"/>
                </a:moveTo>
                <a:lnTo>
                  <a:pt x="970542" y="0"/>
                </a:lnTo>
                <a:lnTo>
                  <a:pt x="970542" y="1815035"/>
                </a:lnTo>
                <a:lnTo>
                  <a:pt x="0" y="18150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6712" t="-11758" r="-127537" b="-1709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6" name="TextBox 26"/>
          <p:cNvSpPr txBox="1"/>
          <p:nvPr/>
        </p:nvSpPr>
        <p:spPr>
          <a:xfrm>
            <a:off x="5141885" y="6179840"/>
            <a:ext cx="1345009" cy="198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Educate yourself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833121" y="6484867"/>
            <a:ext cx="1879785" cy="617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Learn all about what your children are learning in school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801398" y="6179840"/>
            <a:ext cx="1923363" cy="407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 b="1">
                <a:solidFill>
                  <a:srgbClr val="FCF7F2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myHappymind for Parents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917067" y="6783952"/>
            <a:ext cx="1692024" cy="826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79"/>
              </a:lnSpc>
            </a:pPr>
            <a:r>
              <a:rPr lang="en-US" sz="1199">
                <a:solidFill>
                  <a:srgbClr val="FCF7F2"/>
                </a:solidFill>
                <a:latin typeface="Montserrat"/>
                <a:ea typeface="Montserrat"/>
                <a:cs typeface="Montserrat"/>
                <a:sym typeface="Montserrat"/>
              </a:rPr>
              <a:t>Exclusively for parents with children at a myHappymind School or Nursery.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241</Words>
  <Application>Microsoft Office PowerPoint</Application>
  <PresentationFormat>Custom</PresentationFormat>
  <Paragraphs>30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Calibri</vt:lpstr>
      <vt:lpstr>Montserrat Bold</vt:lpstr>
      <vt:lpstr>Open Sauce</vt:lpstr>
      <vt:lpstr>Arial</vt:lpstr>
      <vt:lpstr>Montserrat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Parent Newsletter ENG</dc:title>
  <cp:lastModifiedBy>Mrs Akram</cp:lastModifiedBy>
  <cp:revision>2</cp:revision>
  <dcterms:created xsi:type="dcterms:W3CDTF">2006-08-16T00:00:00Z</dcterms:created>
  <dcterms:modified xsi:type="dcterms:W3CDTF">2025-12-16T10:07:58Z</dcterms:modified>
  <dc:identifier>DAGMsTQ2MNU</dc:identifier>
</cp:coreProperties>
</file>